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8" r:id="rId1"/>
  </p:sldMasterIdLst>
  <p:notesMasterIdLst>
    <p:notesMasterId r:id="rId14"/>
  </p:notesMasterIdLst>
  <p:sldIdLst>
    <p:sldId id="390" r:id="rId2"/>
    <p:sldId id="383" r:id="rId3"/>
    <p:sldId id="389" r:id="rId4"/>
    <p:sldId id="391" r:id="rId5"/>
    <p:sldId id="394" r:id="rId6"/>
    <p:sldId id="393" r:id="rId7"/>
    <p:sldId id="395" r:id="rId8"/>
    <p:sldId id="403" r:id="rId9"/>
    <p:sldId id="272" r:id="rId10"/>
    <p:sldId id="396" r:id="rId11"/>
    <p:sldId id="388" r:id="rId12"/>
    <p:sldId id="40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lka Hershkop" initials="MH" lastIdx="3" clrIdx="0">
    <p:extLst>
      <p:ext uri="{19B8F6BF-5375-455C-9EA6-DF929625EA0E}">
        <p15:presenceInfo xmlns:p15="http://schemas.microsoft.com/office/powerpoint/2012/main" userId="S::malka.hershkop28@myhunter.cuny.edu::1d3617fc-ee08-404f-83db-aec75f74c96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3" autoAdjust="0"/>
    <p:restoredTop sz="72973"/>
  </p:normalViewPr>
  <p:slideViewPr>
    <p:cSldViewPr snapToGrid="0">
      <p:cViewPr varScale="1">
        <p:scale>
          <a:sx n="130" d="100"/>
          <a:sy n="130" d="100"/>
        </p:scale>
        <p:origin x="147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18T13:14:44.237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hdphoto1.wdp>
</file>

<file path=ppt/media/hdphoto2.wdp>
</file>

<file path=ppt/media/hdphoto3.wdp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media/media1.mp3>
</file>

<file path=ppt/media/media10.mp3>
</file>

<file path=ppt/media/media11.mp3>
</file>

<file path=ppt/media/media12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AF498-32D5-481B-8C45-7D4262319596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7B13EA-27D9-42B8-B626-B567C10AA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36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CF7DCF-6BB0-6840-9B6C-ABEEFE60E7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8333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CF7DCF-6BB0-6840-9B6C-ABEEFE60E7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0590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7B13EA-27D9-42B8-B626-B567C10AAA7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352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CF7DCF-6BB0-6840-9B6C-ABEEFE60E7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25974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algn="ctr">
              <a:lnSpc>
                <a:spcPct val="150000"/>
              </a:lnSpc>
            </a:pPr>
            <a:r>
              <a:rPr lang="en-US" sz="1200" dirty="0"/>
              <a:t>Consider this example when trying to understand the difference between intensity and unpleasantness. I can ask you to rate a song on how loud the song sounds </a:t>
            </a:r>
            <a:r>
              <a:rPr lang="en-US" sz="1200" b="1" dirty="0"/>
              <a:t>or</a:t>
            </a:r>
            <a:r>
              <a:rPr lang="en-US" sz="1200" dirty="0"/>
              <a:t>  on how much you dislike hearing it</a:t>
            </a:r>
          </a:p>
          <a:p>
            <a:pPr algn="ctr">
              <a:lnSpc>
                <a:spcPct val="150000"/>
              </a:lnSpc>
            </a:pPr>
            <a:endParaRPr lang="en-US" sz="1200" b="1" dirty="0"/>
          </a:p>
          <a:p>
            <a:pPr algn="ctr">
              <a:lnSpc>
                <a:spcPct val="150000"/>
              </a:lnSpc>
            </a:pPr>
            <a:r>
              <a:rPr lang="en-US" sz="1200" b="1" dirty="0"/>
              <a:t> Intensity </a:t>
            </a:r>
            <a:r>
              <a:rPr lang="en-US" sz="1200" dirty="0"/>
              <a:t>is how loud the song is and the </a:t>
            </a:r>
            <a:r>
              <a:rPr lang="en-US" sz="1200" b="1" dirty="0"/>
              <a:t>unpleasantness</a:t>
            </a:r>
            <a:r>
              <a:rPr lang="en-US" sz="1200" dirty="0"/>
              <a:t> is how much you dislike the song. </a:t>
            </a:r>
          </a:p>
          <a:p>
            <a:pPr algn="ctr">
              <a:lnSpc>
                <a:spcPct val="150000"/>
              </a:lnSpc>
            </a:pPr>
            <a:r>
              <a:rPr lang="en-US" sz="1200" dirty="0"/>
              <a:t>Please keep this distinction in mind when you're asked rate the stimuli. Do you have any questions?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CF7DCF-6BB0-6840-9B6C-ABEEFE60E7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7575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01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41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9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491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77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671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466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451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36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501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5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FE54A7-46A6-2742-BB38-99E5AFBD912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418C59-D6D7-9246-AD0D-8054408CA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947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9" r:id="rId1"/>
    <p:sldLayoutId id="2147483980" r:id="rId2"/>
    <p:sldLayoutId id="2147483981" r:id="rId3"/>
    <p:sldLayoutId id="2147483982" r:id="rId4"/>
    <p:sldLayoutId id="2147483983" r:id="rId5"/>
    <p:sldLayoutId id="2147483984" r:id="rId6"/>
    <p:sldLayoutId id="2147483985" r:id="rId7"/>
    <p:sldLayoutId id="2147483986" r:id="rId8"/>
    <p:sldLayoutId id="2147483987" r:id="rId9"/>
    <p:sldLayoutId id="2147483988" r:id="rId10"/>
    <p:sldLayoutId id="21474839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5" Type="http://schemas.openxmlformats.org/officeDocument/2006/relationships/image" Target="../media/image9.tiff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microsoft.com/office/2007/relationships/hdphoto" Target="../media/hdphoto2.wdp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microsoft.com/office/2007/relationships/hdphoto" Target="../media/hdphoto3.wdp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7.tiff"/><Relationship Id="rId3" Type="http://schemas.openxmlformats.org/officeDocument/2006/relationships/audio" Target="../media/media7.mp3"/><Relationship Id="rId7" Type="http://schemas.openxmlformats.org/officeDocument/2006/relationships/image" Target="../media/image3.png"/><Relationship Id="rId12" Type="http://schemas.openxmlformats.org/officeDocument/2006/relationships/image" Target="../media/image6.png"/><Relationship Id="rId2" Type="http://schemas.microsoft.com/office/2007/relationships/media" Target="../media/media7.mp3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11" Type="http://schemas.openxmlformats.org/officeDocument/2006/relationships/image" Target="../media/image5.png"/><Relationship Id="rId5" Type="http://schemas.openxmlformats.org/officeDocument/2006/relationships/notesSlide" Target="../notesSlides/notesSlide2.xml"/><Relationship Id="rId10" Type="http://schemas.microsoft.com/office/2007/relationships/hdphoto" Target="../media/hdphoto1.wdp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9.mp3"/><Relationship Id="rId7" Type="http://schemas.openxmlformats.org/officeDocument/2006/relationships/image" Target="../media/image1.png"/><Relationship Id="rId2" Type="http://schemas.microsoft.com/office/2007/relationships/media" Target="../media/media9.mp3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4.xml"/><Relationship Id="rId10" Type="http://schemas.openxmlformats.org/officeDocument/2006/relationships/comments" Target="../comments/comment1.xml"/><Relationship Id="rId4" Type="http://schemas.openxmlformats.org/officeDocument/2006/relationships/slideLayout" Target="../slideLayouts/slideLayout2.xml"/><Relationship Id="rId9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512618" y="4004003"/>
            <a:ext cx="111598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defRPr/>
            </a:pPr>
            <a:r>
              <a:rPr lang="en-US" sz="4800" dirty="0">
                <a:latin typeface="Bahnschrift" panose="020B0502040204020203" pitchFamily="34" charset="0"/>
                <a:cs typeface="Helvetica"/>
              </a:rPr>
              <a:t>If you need to move a bit or stretch, please do so </a:t>
            </a:r>
            <a:r>
              <a:rPr lang="en-US" sz="4800" b="1" u="sng" dirty="0">
                <a:latin typeface="Bahnschrift" panose="020B0502040204020203" pitchFamily="34" charset="0"/>
                <a:cs typeface="Helvetica"/>
              </a:rPr>
              <a:t>between</a:t>
            </a:r>
            <a:r>
              <a:rPr lang="en-US" sz="4800" dirty="0">
                <a:latin typeface="Bahnschrift" panose="020B0502040204020203" pitchFamily="34" charset="0"/>
                <a:cs typeface="Helvetica"/>
              </a:rPr>
              <a:t> runs, when the scanner is </a:t>
            </a:r>
            <a:r>
              <a:rPr lang="en-US" sz="4800" b="1" u="sng" dirty="0">
                <a:latin typeface="Bahnschrift" panose="020B0502040204020203" pitchFamily="34" charset="0"/>
                <a:cs typeface="Helvetica"/>
              </a:rPr>
              <a:t>not</a:t>
            </a:r>
            <a:r>
              <a:rPr lang="en-US" sz="4800" dirty="0">
                <a:latin typeface="Bahnschrift" panose="020B0502040204020203" pitchFamily="34" charset="0"/>
                <a:cs typeface="Helvetica"/>
              </a:rPr>
              <a:t> running. </a:t>
            </a: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512618" y="3807814"/>
            <a:ext cx="11166764" cy="2244634"/>
          </a:xfrm>
          <a:prstGeom prst="rect">
            <a:avLst/>
          </a:prstGeom>
          <a:ln w="28575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aramond" panose="02020404030301010803" pitchFamily="18" charset="0"/>
              <a:cs typeface="Helvetic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44B0E0-6695-3F4E-A051-AC0CB750B73F}"/>
              </a:ext>
            </a:extLst>
          </p:cNvPr>
          <p:cNvSpPr txBox="1"/>
          <p:nvPr/>
        </p:nvSpPr>
        <p:spPr>
          <a:xfrm>
            <a:off x="3410921" y="30596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/>
                <a:ea typeface="+mj-ea"/>
                <a:cs typeface="Helvetica"/>
              </a:rPr>
              <a:t>.</a:t>
            </a:r>
            <a:endParaRPr lang="en-US" dirty="0"/>
          </a:p>
        </p:txBody>
      </p:sp>
      <p:pic>
        <p:nvPicPr>
          <p:cNvPr id="5" name="1 of whatever .mp3" descr="1 of whatever .mp3">
            <a:hlinkClick r:id="" action="ppaction://media"/>
            <a:extLst>
              <a:ext uri="{FF2B5EF4-FFF2-40B4-BE49-F238E27FC236}">
                <a16:creationId xmlns:a16="http://schemas.microsoft.com/office/drawing/2014/main" id="{FF9533F2-0094-444E-97EA-A91BD74E13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302321-F3BD-4F64-AACC-E3B92B81EDD5}"/>
              </a:ext>
            </a:extLst>
          </p:cNvPr>
          <p:cNvSpPr txBox="1"/>
          <p:nvPr/>
        </p:nvSpPr>
        <p:spPr>
          <a:xfrm>
            <a:off x="512618" y="428178"/>
            <a:ext cx="1115983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Helvetica"/>
              </a:rPr>
              <a:t>It is very important that you stay as still as possible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cs typeface="Helvetica"/>
              </a:rPr>
              <a:t>during the experiment in the MRI machine.</a:t>
            </a:r>
          </a:p>
        </p:txBody>
      </p:sp>
    </p:spTree>
    <p:extLst>
      <p:ext uri="{BB962C8B-B14F-4D97-AF65-F5344CB8AC3E}">
        <p14:creationId xmlns:p14="http://schemas.microsoft.com/office/powerpoint/2010/main" val="48863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000">
        <p:fade/>
      </p:transition>
    </mc:Choice>
    <mc:Fallback xmlns="">
      <p:transition spd="med" advTm="1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1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B9912-4BB5-4A4E-8801-CF91875C7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0774"/>
            <a:ext cx="6417527" cy="3766221"/>
          </a:xfrm>
        </p:spPr>
        <p:txBody>
          <a:bodyPr>
            <a:normAutofit/>
          </a:bodyPr>
          <a:lstStyle/>
          <a:p>
            <a:r>
              <a:rPr lang="en-US" dirty="0">
                <a:latin typeface="Bahnschrift" panose="020B0502040204020203" pitchFamily="34" charset="0"/>
              </a:rPr>
              <a:t>How comfortable do you feel right now?</a:t>
            </a:r>
          </a:p>
          <a:p>
            <a:endParaRPr lang="en-US" dirty="0">
              <a:latin typeface="Bahnschrift" panose="020B0502040204020203" pitchFamily="34" charset="0"/>
            </a:endParaRPr>
          </a:p>
          <a:p>
            <a:r>
              <a:rPr lang="en-US" dirty="0">
                <a:latin typeface="Bahnschrift" panose="020B0502040204020203" pitchFamily="34" charset="0"/>
              </a:rPr>
              <a:t>The thoughts I experienced during the last scan were negative. [yes/no]</a:t>
            </a:r>
          </a:p>
          <a:p>
            <a:endParaRPr lang="en-US" dirty="0">
              <a:latin typeface="Bahnschrift" panose="020B0502040204020203" pitchFamily="34" charset="0"/>
            </a:endParaRPr>
          </a:p>
          <a:p>
            <a:r>
              <a:rPr lang="en-US" dirty="0">
                <a:latin typeface="Bahnschrift" panose="020B0502040204020203" pitchFamily="34" charset="0"/>
              </a:rPr>
              <a:t>Please rate how much you want to avoid this experience in the future?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E36889-137E-444B-9666-FDD4C4BC9152}"/>
              </a:ext>
            </a:extLst>
          </p:cNvPr>
          <p:cNvSpPr/>
          <p:nvPr/>
        </p:nvSpPr>
        <p:spPr>
          <a:xfrm>
            <a:off x="7954537" y="2064834"/>
            <a:ext cx="2728331" cy="2728331"/>
          </a:xfrm>
          <a:prstGeom prst="ellipse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roject 3 - 3:14:22, 3.16 PM" descr="Project 3 - 3:14:22, 3.16 PM">
            <a:hlinkClick r:id="" action="ppaction://media"/>
            <a:extLst>
              <a:ext uri="{FF2B5EF4-FFF2-40B4-BE49-F238E27FC236}">
                <a16:creationId xmlns:a16="http://schemas.microsoft.com/office/drawing/2014/main" id="{5A770077-02DC-524F-A441-114F7A3646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41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000">
        <p:fade/>
      </p:transition>
    </mc:Choice>
    <mc:Fallback xmlns="">
      <p:transition spd="med" advTm="2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34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125"/>
                            </p:stCondLst>
                            <p:childTnLst>
                              <p:par>
                                <p:cTn id="2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uiExpand="1" build="p"/>
      <p:bldP spid="3" grpId="1" uiExpand="1" build="p"/>
      <p:bldP spid="4" grpId="0" animBg="1"/>
      <p:bldP spid="4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94380-0DF6-964A-82B7-7B893595A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8900"/>
            <a:ext cx="10515600" cy="2220199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400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Could you explain back to me how you </a:t>
            </a:r>
            <a:r>
              <a:rPr lang="en-US" sz="2400" dirty="0">
                <a:solidFill>
                  <a:srgbClr val="FF0000"/>
                </a:solidFill>
                <a:latin typeface="Bahnschrift" panose="020B0502040204020203" pitchFamily="34" charset="0"/>
                <a:ea typeface="Helvetica Neue" charset="0"/>
                <a:cs typeface="Helvetica Neue" charset="0"/>
              </a:rPr>
              <a:t>understand</a:t>
            </a:r>
            <a:r>
              <a:rPr lang="en-US" sz="2400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 the rating scale?</a:t>
            </a:r>
            <a:r>
              <a:rPr lang="en-US" sz="2400" dirty="0">
                <a:solidFill>
                  <a:srgbClr val="0070C0"/>
                </a:solidFill>
                <a:latin typeface="Bahnschrift" panose="020B0502040204020203" pitchFamily="34" charset="0"/>
                <a:ea typeface="Helvetica Neue" charset="0"/>
                <a:cs typeface="Helvetica Neue" charset="0"/>
              </a:rPr>
              <a:t> </a:t>
            </a:r>
            <a:endParaRPr lang="en-US" sz="2400" dirty="0">
              <a:latin typeface="Bahnschrift" panose="020B0502040204020203" pitchFamily="34" charset="0"/>
            </a:endParaRPr>
          </a:p>
        </p:txBody>
      </p:sp>
      <p:pic>
        <p:nvPicPr>
          <p:cNvPr id="4" name="7 of whatever.mp3" descr="7 of whatever.mp3">
            <a:hlinkClick r:id="" action="ppaction://media"/>
            <a:extLst>
              <a:ext uri="{FF2B5EF4-FFF2-40B4-BE49-F238E27FC236}">
                <a16:creationId xmlns:a16="http://schemas.microsoft.com/office/drawing/2014/main" id="{392A556A-6A38-2B4E-ACD2-5511354824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00465" y="6045200"/>
            <a:ext cx="812800" cy="8128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21BE3D4-A52F-CA47-AE43-9DEB9455C3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b="12325"/>
          <a:stretch/>
        </p:blipFill>
        <p:spPr>
          <a:xfrm>
            <a:off x="3873500" y="1480435"/>
            <a:ext cx="4445000" cy="389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72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EF2977-38DA-9F42-AAB8-37B8A7FE4FB0}"/>
              </a:ext>
            </a:extLst>
          </p:cNvPr>
          <p:cNvSpPr/>
          <p:nvPr/>
        </p:nvSpPr>
        <p:spPr>
          <a:xfrm>
            <a:off x="519868" y="5290315"/>
            <a:ext cx="11152258" cy="583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latin typeface="Bahnschrift" panose="020B0502040204020203" pitchFamily="34" charset="0"/>
              </a:rPr>
              <a:t>Please keep this distinction in mind when you're asked to rate the stimuli.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DF97C-797B-4996-9AB3-2CB524763321}"/>
              </a:ext>
            </a:extLst>
          </p:cNvPr>
          <p:cNvSpPr txBox="1"/>
          <p:nvPr/>
        </p:nvSpPr>
        <p:spPr>
          <a:xfrm>
            <a:off x="956532" y="1763349"/>
            <a:ext cx="10278932" cy="829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solidFill>
                  <a:srgbClr val="FF0000"/>
                </a:solidFill>
                <a:latin typeface="Bahnschrift" panose="020B0502040204020203" pitchFamily="34" charset="0"/>
              </a:rPr>
              <a:t>Intensity</a:t>
            </a:r>
            <a:r>
              <a:rPr lang="en-US" sz="3600" b="1" dirty="0">
                <a:latin typeface="Bahnschrift" panose="020B0502040204020203" pitchFamily="34" charset="0"/>
              </a:rPr>
              <a:t> </a:t>
            </a:r>
            <a:r>
              <a:rPr lang="en-US" sz="3600" dirty="0">
                <a:latin typeface="Bahnschrift" panose="020B0502040204020203" pitchFamily="34" charset="0"/>
              </a:rPr>
              <a:t>is how </a:t>
            </a:r>
            <a:r>
              <a:rPr lang="en-US" sz="3600" dirty="0">
                <a:solidFill>
                  <a:srgbClr val="FFFF00"/>
                </a:solidFill>
                <a:latin typeface="Bahnschrift" panose="020B0502040204020203" pitchFamily="34" charset="0"/>
              </a:rPr>
              <a:t>        </a:t>
            </a:r>
            <a:r>
              <a:rPr lang="en-US" sz="3600" dirty="0">
                <a:latin typeface="Bahnschrift" panose="020B0502040204020203" pitchFamily="34" charset="0"/>
              </a:rPr>
              <a:t>the song is.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E8B8EC-09B9-4D17-A4C8-EC7ACA724680}"/>
              </a:ext>
            </a:extLst>
          </p:cNvPr>
          <p:cNvSpPr txBox="1"/>
          <p:nvPr/>
        </p:nvSpPr>
        <p:spPr>
          <a:xfrm>
            <a:off x="187360" y="2849634"/>
            <a:ext cx="11817275" cy="829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1" dirty="0">
                <a:solidFill>
                  <a:srgbClr val="FF0000"/>
                </a:solidFill>
                <a:latin typeface="Bahnschrift" panose="020B0502040204020203" pitchFamily="34" charset="0"/>
              </a:rPr>
              <a:t>Unpleasantness</a:t>
            </a:r>
            <a:r>
              <a:rPr lang="en-US" sz="3600" dirty="0">
                <a:latin typeface="Bahnschrift" panose="020B0502040204020203" pitchFamily="34" charset="0"/>
              </a:rPr>
              <a:t> is how much you </a:t>
            </a:r>
            <a:r>
              <a:rPr lang="en-US" sz="3600" dirty="0">
                <a:solidFill>
                  <a:srgbClr val="FFFF00"/>
                </a:solidFill>
                <a:latin typeface="Bahnschrift" panose="020B0502040204020203" pitchFamily="34" charset="0"/>
              </a:rPr>
              <a:t>            </a:t>
            </a:r>
            <a:r>
              <a:rPr lang="en-US" sz="3600" dirty="0">
                <a:latin typeface="Bahnschrift" panose="020B0502040204020203" pitchFamily="34" charset="0"/>
              </a:rPr>
              <a:t>the song.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28447E-DBA4-C44A-BD08-B2666136F56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b="16251"/>
          <a:stretch/>
        </p:blipFill>
        <p:spPr>
          <a:xfrm>
            <a:off x="1005837" y="1763349"/>
            <a:ext cx="4445000" cy="37226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D3E84B-E375-D243-A01F-5E03FD08D81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b="16251"/>
          <a:stretch/>
        </p:blipFill>
        <p:spPr>
          <a:xfrm>
            <a:off x="6711955" y="1567682"/>
            <a:ext cx="4445000" cy="37226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C5A024E-0000-BF49-84DD-A1B52DB0B359}"/>
              </a:ext>
            </a:extLst>
          </p:cNvPr>
          <p:cNvSpPr/>
          <p:nvPr/>
        </p:nvSpPr>
        <p:spPr>
          <a:xfrm>
            <a:off x="2691171" y="5398869"/>
            <a:ext cx="107433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Bahnschrift" panose="020B0502040204020203" pitchFamily="34" charset="0"/>
              </a:rPr>
              <a:t>loud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973ADE-4B90-D94E-A289-0EB0FB366C48}"/>
              </a:ext>
            </a:extLst>
          </p:cNvPr>
          <p:cNvSpPr/>
          <p:nvPr/>
        </p:nvSpPr>
        <p:spPr>
          <a:xfrm>
            <a:off x="8171265" y="5393196"/>
            <a:ext cx="15263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FFF00"/>
                </a:solidFill>
                <a:latin typeface="Bahnschrift" panose="020B0502040204020203" pitchFamily="34" charset="0"/>
              </a:rPr>
              <a:t>dislike</a:t>
            </a:r>
            <a:endParaRPr lang="en-US" dirty="0"/>
          </a:p>
        </p:txBody>
      </p:sp>
      <p:pic>
        <p:nvPicPr>
          <p:cNvPr id="11" name="Project 3 - 3:15:22, 10.47 PM" descr="Project 3 - 3:15:22, 10.47 PM">
            <a:hlinkClick r:id="" action="ppaction://media"/>
            <a:extLst>
              <a:ext uri="{FF2B5EF4-FFF2-40B4-BE49-F238E27FC236}">
                <a16:creationId xmlns:a16="http://schemas.microsoft.com/office/drawing/2014/main" id="{E5F0711E-0CA6-594D-9861-8483019520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75" y="158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4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000">
        <p:fade/>
      </p:transition>
    </mc:Choice>
    <mc:Fallback xmlns="">
      <p:transition spd="med" advTm="2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8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grpId="3" nodeType="withEffect">
                                  <p:stCondLst>
                                    <p:cond delay="7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grpId="4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1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1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-3.54167E-6 7.40741E-7 L 0.27136 -0.50417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68" y="-2520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animMotion origin="layout" path="M -2.5E-6 -3.33333E-6 L -0.02851 -0.34282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32" y="-1715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5" grpId="0"/>
      <p:bldP spid="7" grpId="0"/>
      <p:bldP spid="2" grpId="0"/>
      <p:bldP spid="2" grpId="1"/>
      <p:bldP spid="2" grpId="3"/>
      <p:bldP spid="9" grpId="0"/>
      <p:bldP spid="9" grpId="1"/>
      <p:bldP spid="9" grpId="4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E4901-6ACC-B044-BC1B-D3A0E6D9F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6345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>
                <a:latin typeface="Bahnschrift" panose="020B0502040204020203" pitchFamily="34" charset="0"/>
              </a:rPr>
              <a:t>Welcome</a:t>
            </a:r>
            <a:br>
              <a:rPr lang="en-US" sz="8000" b="1" dirty="0">
                <a:latin typeface="Bahnschrift" panose="020B0502040204020203" pitchFamily="34" charset="0"/>
              </a:rPr>
            </a:br>
            <a:br>
              <a:rPr lang="en-US" sz="8000" b="1" dirty="0">
                <a:latin typeface="Bahnschrift" panose="020B0502040204020203" pitchFamily="34" charset="0"/>
              </a:rPr>
            </a:br>
            <a:r>
              <a:rPr lang="en-US" sz="3200" dirty="0">
                <a:latin typeface="Bahnschrift" panose="020B0502040204020203" pitchFamily="34" charset="0"/>
              </a:rPr>
              <a:t>The following presentation will guide you through how to</a:t>
            </a:r>
            <a:br>
              <a:rPr lang="en-US" sz="3200" dirty="0">
                <a:latin typeface="Bahnschrift" panose="020B0502040204020203" pitchFamily="34" charset="0"/>
              </a:rPr>
            </a:br>
            <a:r>
              <a:rPr lang="en-US" sz="3200" dirty="0">
                <a:latin typeface="Bahnschrift" panose="020B0502040204020203" pitchFamily="34" charset="0"/>
              </a:rPr>
              <a:t>respond to our rating scales.</a:t>
            </a:r>
            <a:endParaRPr lang="en-US" sz="3600" dirty="0">
              <a:latin typeface="Bahnschrift" panose="020B0502040204020203" pitchFamily="34" charset="0"/>
            </a:endParaRPr>
          </a:p>
        </p:txBody>
      </p:sp>
      <p:pic>
        <p:nvPicPr>
          <p:cNvPr id="5" name="Untitled - 3:14:22, 2.53 PM" descr="Untitled - 3:14:22, 2.53 PM">
            <a:hlinkClick r:id="" action="ppaction://media"/>
            <a:extLst>
              <a:ext uri="{FF2B5EF4-FFF2-40B4-BE49-F238E27FC236}">
                <a16:creationId xmlns:a16="http://schemas.microsoft.com/office/drawing/2014/main" id="{72DC49FA-98D8-2F4C-9D8A-144399AA9B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59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50">
        <p:fade/>
      </p:transition>
    </mc:Choice>
    <mc:Fallback xmlns="">
      <p:transition spd="med" advTm="30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616"/>
                            </p:stCondLst>
                            <p:childTnLst>
                              <p:par>
                                <p:cTn id="11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C511725-E209-4AC6-941D-4D2B7306BE16}"/>
              </a:ext>
            </a:extLst>
          </p:cNvPr>
          <p:cNvSpPr/>
          <p:nvPr/>
        </p:nvSpPr>
        <p:spPr>
          <a:xfrm>
            <a:off x="7954537" y="2064834"/>
            <a:ext cx="2728331" cy="2728331"/>
          </a:xfrm>
          <a:prstGeom prst="ellipse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58C239-34D6-4F0B-80E3-3B3F4C0980D6}"/>
              </a:ext>
            </a:extLst>
          </p:cNvPr>
          <p:cNvSpPr txBox="1"/>
          <p:nvPr/>
        </p:nvSpPr>
        <p:spPr>
          <a:xfrm>
            <a:off x="1323279" y="2591020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You have been given a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trackball</a:t>
            </a:r>
            <a:r>
              <a:rPr lang="en-US" sz="3200" dirty="0">
                <a:latin typeface="Bahnschrift" panose="020B0502040204020203" pitchFamily="34" charset="0"/>
              </a:rPr>
              <a:t> or an alternative response device in your dominant hand.</a:t>
            </a:r>
            <a:endParaRPr lang="en-US" sz="3200" dirty="0"/>
          </a:p>
        </p:txBody>
      </p:sp>
      <p:pic>
        <p:nvPicPr>
          <p:cNvPr id="2" name="Untitled - 3:14:22, 2.54 PM" descr="Untitled - 3:14:22, 2.54 PM">
            <a:hlinkClick r:id="" action="ppaction://media"/>
            <a:extLst>
              <a:ext uri="{FF2B5EF4-FFF2-40B4-BE49-F238E27FC236}">
                <a16:creationId xmlns:a16="http://schemas.microsoft.com/office/drawing/2014/main" id="{6B6F6A7C-2142-D84F-BF31-7C30740FC1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6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000">
        <p:fade/>
      </p:transition>
    </mc:Choice>
    <mc:Fallback xmlns="">
      <p:transition spd="med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93"/>
                            </p:stCondLst>
                            <p:childTnLst>
                              <p:par>
                                <p:cTn id="14" presetID="10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  <p:bldP spid="9" grpId="0"/>
      <p:bldP spid="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C511725-E209-4AC6-941D-4D2B7306BE16}"/>
              </a:ext>
            </a:extLst>
          </p:cNvPr>
          <p:cNvSpPr/>
          <p:nvPr/>
        </p:nvSpPr>
        <p:spPr>
          <a:xfrm>
            <a:off x="7954537" y="2064834"/>
            <a:ext cx="2728331" cy="2728331"/>
          </a:xfrm>
          <a:prstGeom prst="ellipse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58C239-34D6-4F0B-80E3-3B3F4C0980D6}"/>
              </a:ext>
            </a:extLst>
          </p:cNvPr>
          <p:cNvSpPr txBox="1"/>
          <p:nvPr/>
        </p:nvSpPr>
        <p:spPr>
          <a:xfrm>
            <a:off x="1323279" y="3170884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Spinning the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trackball</a:t>
            </a:r>
            <a:r>
              <a:rPr lang="en-US" sz="3200" dirty="0">
                <a:latin typeface="Bahnschrift" panose="020B0502040204020203" pitchFamily="34" charset="0"/>
              </a:rPr>
              <a:t> to the right will move rating indicators to the right-side of the scale, typically indicating an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increase</a:t>
            </a:r>
            <a:r>
              <a:rPr lang="en-US" sz="3200" dirty="0">
                <a:latin typeface="Bahnschrift" panose="020B0502040204020203" pitchFamily="34" charset="0"/>
              </a:rPr>
              <a:t> in your rating.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BDF36A-704D-4624-A8D6-2956F5B04B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02492" y="974560"/>
            <a:ext cx="2069944" cy="2069944"/>
          </a:xfrm>
          <a:prstGeom prst="rect">
            <a:avLst/>
          </a:prstGeom>
        </p:spPr>
      </p:pic>
      <p:pic>
        <p:nvPicPr>
          <p:cNvPr id="3" name="Untitled - 3:14:22, 2.56 PM" descr="Untitled - 3:14:22, 2.56 PM">
            <a:hlinkClick r:id="" action="ppaction://media"/>
            <a:extLst>
              <a:ext uri="{FF2B5EF4-FFF2-40B4-BE49-F238E27FC236}">
                <a16:creationId xmlns:a16="http://schemas.microsoft.com/office/drawing/2014/main" id="{7D332615-BEB0-9549-BBE7-94FBF9E8FD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87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560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/>
      <p:bldP spid="9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C511725-E209-4AC6-941D-4D2B7306BE16}"/>
              </a:ext>
            </a:extLst>
          </p:cNvPr>
          <p:cNvSpPr/>
          <p:nvPr/>
        </p:nvSpPr>
        <p:spPr>
          <a:xfrm>
            <a:off x="7954537" y="2064834"/>
            <a:ext cx="2728331" cy="2728331"/>
          </a:xfrm>
          <a:prstGeom prst="ellipse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58C239-34D6-4F0B-80E3-3B3F4C0980D6}"/>
              </a:ext>
            </a:extLst>
          </p:cNvPr>
          <p:cNvSpPr txBox="1"/>
          <p:nvPr/>
        </p:nvSpPr>
        <p:spPr>
          <a:xfrm>
            <a:off x="1323279" y="3170884"/>
            <a:ext cx="6096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Spinning the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trackball</a:t>
            </a:r>
            <a:r>
              <a:rPr lang="en-US" sz="3200" dirty="0">
                <a:latin typeface="Bahnschrift" panose="020B0502040204020203" pitchFamily="34" charset="0"/>
              </a:rPr>
              <a:t> to the left will move rating indicators to the left-side of the scale, typically indicating a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decrease</a:t>
            </a:r>
            <a:r>
              <a:rPr lang="en-US" sz="3200" dirty="0">
                <a:latin typeface="Bahnschrift" panose="020B0502040204020203" pitchFamily="34" charset="0"/>
              </a:rPr>
              <a:t> in your rating.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BDF36A-704D-4624-A8D6-2956F5B04B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3202492" y="974560"/>
            <a:ext cx="2069944" cy="2069944"/>
          </a:xfrm>
          <a:prstGeom prst="rect">
            <a:avLst/>
          </a:prstGeom>
        </p:spPr>
      </p:pic>
      <p:pic>
        <p:nvPicPr>
          <p:cNvPr id="3" name="Untitled - 3:14:22, 2.58 PM" descr="Untitled - 3:14:22, 2.58 PM">
            <a:hlinkClick r:id="" action="ppaction://media"/>
            <a:extLst>
              <a:ext uri="{FF2B5EF4-FFF2-40B4-BE49-F238E27FC236}">
                <a16:creationId xmlns:a16="http://schemas.microsoft.com/office/drawing/2014/main" id="{3206914F-3408-B243-9324-E4659BD5CE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7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0">
        <p:fade/>
      </p:transition>
    </mc:Choice>
    <mc:Fallback xmlns="">
      <p:transition spd="med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75"/>
                            </p:stCondLst>
                            <p:childTnLst>
                              <p:par>
                                <p:cTn id="14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/>
      <p:bldP spid="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FC511725-E209-4AC6-941D-4D2B7306BE16}"/>
              </a:ext>
            </a:extLst>
          </p:cNvPr>
          <p:cNvSpPr/>
          <p:nvPr/>
        </p:nvSpPr>
        <p:spPr>
          <a:xfrm>
            <a:off x="7954537" y="2064834"/>
            <a:ext cx="2728331" cy="2728331"/>
          </a:xfrm>
          <a:prstGeom prst="ellipse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58C239-34D6-4F0B-80E3-3B3F4C0980D6}"/>
              </a:ext>
            </a:extLst>
          </p:cNvPr>
          <p:cNvSpPr txBox="1"/>
          <p:nvPr/>
        </p:nvSpPr>
        <p:spPr>
          <a:xfrm>
            <a:off x="1323279" y="3170884"/>
            <a:ext cx="60960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You may submit your response using the </a:t>
            </a:r>
            <a:r>
              <a:rPr lang="en-US" sz="3200" dirty="0">
                <a:solidFill>
                  <a:srgbClr val="FF0000"/>
                </a:solidFill>
                <a:latin typeface="Bahnschrift" panose="020B0502040204020203" pitchFamily="34" charset="0"/>
              </a:rPr>
              <a:t>left button</a:t>
            </a:r>
            <a:r>
              <a:rPr lang="en-US" sz="3200" dirty="0">
                <a:latin typeface="Bahnschrift" panose="020B0502040204020203" pitchFamily="34" charset="0"/>
              </a:rPr>
              <a:t>. Do not use the right button to submit a response.</a:t>
            </a:r>
            <a:endParaRPr 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F5BA50-2E4A-499A-8360-F21B72E3F06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owEdges/>
                    </a14:imgEffect>
                  </a14:imgLayer>
                </a14:imgProps>
              </a:ext>
            </a:extLst>
          </a:blip>
          <a:srcRect l="23102" t="27108" r="21370" b="47031"/>
          <a:stretch/>
        </p:blipFill>
        <p:spPr>
          <a:xfrm>
            <a:off x="2798956" y="1561170"/>
            <a:ext cx="3144645" cy="1464527"/>
          </a:xfrm>
          <a:prstGeom prst="rect">
            <a:avLst/>
          </a:prstGeom>
          <a:noFill/>
        </p:spPr>
      </p:pic>
      <p:sp>
        <p:nvSpPr>
          <p:cNvPr id="3" name="Arrow: Pentagon 2">
            <a:extLst>
              <a:ext uri="{FF2B5EF4-FFF2-40B4-BE49-F238E27FC236}">
                <a16:creationId xmlns:a16="http://schemas.microsoft.com/office/drawing/2014/main" id="{510FF829-7249-4C07-B76B-295590C12B94}"/>
              </a:ext>
            </a:extLst>
          </p:cNvPr>
          <p:cNvSpPr/>
          <p:nvPr/>
        </p:nvSpPr>
        <p:spPr>
          <a:xfrm>
            <a:off x="2668859" y="2064834"/>
            <a:ext cx="512956" cy="535259"/>
          </a:xfrm>
          <a:prstGeom prst="homePlate">
            <a:avLst>
              <a:gd name="adj" fmla="val 7753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Pentagon 9">
            <a:extLst>
              <a:ext uri="{FF2B5EF4-FFF2-40B4-BE49-F238E27FC236}">
                <a16:creationId xmlns:a16="http://schemas.microsoft.com/office/drawing/2014/main" id="{9935A2CC-E906-4792-B758-DAB12C822521}"/>
              </a:ext>
            </a:extLst>
          </p:cNvPr>
          <p:cNvSpPr/>
          <p:nvPr/>
        </p:nvSpPr>
        <p:spPr>
          <a:xfrm>
            <a:off x="8285357" y="2943921"/>
            <a:ext cx="512956" cy="535259"/>
          </a:xfrm>
          <a:prstGeom prst="homePlate">
            <a:avLst>
              <a:gd name="adj" fmla="val 77536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new of 5" descr="new of 5">
            <a:hlinkClick r:id="" action="ppaction://media"/>
            <a:extLst>
              <a:ext uri="{FF2B5EF4-FFF2-40B4-BE49-F238E27FC236}">
                <a16:creationId xmlns:a16="http://schemas.microsoft.com/office/drawing/2014/main" id="{8683D1DE-63CF-CD43-860E-9C22E6B25C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106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150">
        <p:fade/>
      </p:transition>
    </mc:Choice>
    <mc:Fallback xmlns="">
      <p:transition spd="med" advTm="51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941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191"/>
                            </p:stCondLst>
                            <p:childTnLst>
                              <p:par>
                                <p:cTn id="2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30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30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30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0" nodeType="withEffect">
                                  <p:stCondLst>
                                    <p:cond delay="30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7" grpId="0" animBg="1"/>
      <p:bldP spid="9" grpId="0"/>
      <p:bldP spid="9" grpId="1"/>
      <p:bldP spid="3" grpId="0" animBg="1"/>
      <p:bldP spid="3" grpId="1" animBg="1"/>
      <p:bldP spid="10" grpId="0" animBg="1"/>
      <p:bldP spid="10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9C70720-894F-D648-AC0E-4339C6E8D8E6}"/>
              </a:ext>
            </a:extLst>
          </p:cNvPr>
          <p:cNvSpPr/>
          <p:nvPr/>
        </p:nvSpPr>
        <p:spPr>
          <a:xfrm>
            <a:off x="3742418" y="2816798"/>
            <a:ext cx="3717561" cy="1701847"/>
          </a:xfrm>
          <a:prstGeom prst="rt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85ED5EC-EBB5-004B-AAFD-E29433F60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7175" y="435580"/>
            <a:ext cx="4337649" cy="46301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What to Expect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14BDE6-202F-1843-8AE3-9A695E09D326}"/>
              </a:ext>
            </a:extLst>
          </p:cNvPr>
          <p:cNvSpPr/>
          <p:nvPr/>
        </p:nvSpPr>
        <p:spPr>
          <a:xfrm>
            <a:off x="609599" y="5528461"/>
            <a:ext cx="10972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Using the </a:t>
            </a:r>
            <a:r>
              <a:rPr lang="en-US" sz="2800" dirty="0">
                <a:solidFill>
                  <a:srgbClr val="FF0000"/>
                </a:solidFill>
                <a:latin typeface="Bahnschrift" panose="020B0502040204020203" pitchFamily="34" charset="0"/>
                <a:ea typeface="Helvetica Neue" charset="0"/>
                <a:cs typeface="Helvetica Neue" charset="0"/>
              </a:rPr>
              <a:t>trackball</a:t>
            </a:r>
            <a:r>
              <a:rPr lang="en-US" sz="2800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 in the scanner, you will be able to resize the triangle to indicate your rating.</a:t>
            </a:r>
            <a:endParaRPr lang="en-US" sz="2800" dirty="0">
              <a:latin typeface="Bahnschrift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99E49F-7EA9-A645-B4A0-25BD3DDB1A9A}"/>
              </a:ext>
            </a:extLst>
          </p:cNvPr>
          <p:cNvSpPr/>
          <p:nvPr/>
        </p:nvSpPr>
        <p:spPr>
          <a:xfrm>
            <a:off x="7944119" y="1965921"/>
            <a:ext cx="4061614" cy="3403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2 of whatever.mp3" descr="2 of whatever.mp3">
            <a:hlinkClick r:id="" action="ppaction://media"/>
            <a:extLst>
              <a:ext uri="{FF2B5EF4-FFF2-40B4-BE49-F238E27FC236}">
                <a16:creationId xmlns:a16="http://schemas.microsoft.com/office/drawing/2014/main" id="{766A0CB7-0187-0E44-97DC-AE1CFE05FDB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D043CFE-CF80-447B-95A4-42D1A05BF9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61028" y="893460"/>
            <a:ext cx="2069944" cy="206994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32932DD-A5CC-47D6-BB31-4849E3909844}"/>
              </a:ext>
            </a:extLst>
          </p:cNvPr>
          <p:cNvSpPr/>
          <p:nvPr/>
        </p:nvSpPr>
        <p:spPr>
          <a:xfrm>
            <a:off x="5172777" y="1045196"/>
            <a:ext cx="1846446" cy="1846446"/>
          </a:xfrm>
          <a:prstGeom prst="ellipse">
            <a:avLst/>
          </a:prstGeom>
          <a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rightnessContrast bright="1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87D3FD1-AE1F-4D7A-8A08-A9F7AC50CB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061028" y="881010"/>
            <a:ext cx="2069944" cy="2069944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8BD68390-13EB-B241-BE03-D35F2112952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010" y="2963404"/>
            <a:ext cx="7669570" cy="2034784"/>
          </a:xfrm>
          <a:prstGeom prst="rect">
            <a:avLst/>
          </a:prstGeom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C12B5913-B7FB-EB49-B64B-B607BCBB4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7011" y="616678"/>
            <a:ext cx="4577976" cy="610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145708E-BC8A-134F-A32E-0D06430281FE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b="20232"/>
          <a:stretch/>
        </p:blipFill>
        <p:spPr>
          <a:xfrm>
            <a:off x="5417235" y="4085242"/>
            <a:ext cx="724608" cy="57800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0849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691">
        <p:fade/>
      </p:transition>
    </mc:Choice>
    <mc:Fallback xmlns="">
      <p:transition spd="med" advTm="156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6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1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6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6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6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69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18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18600"/>
                                  </p:stCondLst>
                                  <p:childTnLst>
                                    <p:animMotion origin="layout" path="M -0.00912 -0.01898 L -0.31823 0.00347 C -0.3168 0.00671 3.125E-6 -3.7037E-7 3.125E-6 0.00023 L 3.125E-6 -3.7037E-7 " pathEditMode="relative" rAng="0" ptsTypes="AAAA">
                                      <p:cBhvr>
                                        <p:cTn id="3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00" y="1157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8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20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20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23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11" grpId="0" animBg="1"/>
      <p:bldP spid="3" grpId="0"/>
      <p:bldP spid="10" grpId="0"/>
      <p:bldP spid="8" grpId="0" animBg="1"/>
      <p:bldP spid="12" grpId="0" animBg="1"/>
      <p:bldP spid="12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6BCAF35-88AF-8042-8D55-F5C928A6AD82}"/>
              </a:ext>
            </a:extLst>
          </p:cNvPr>
          <p:cNvSpPr txBox="1"/>
          <p:nvPr/>
        </p:nvSpPr>
        <p:spPr>
          <a:xfrm>
            <a:off x="627246" y="4142982"/>
            <a:ext cx="1139893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1138" marR="0" lvl="0" indent="-2111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No Sensation: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 feel no sensation at all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.” </a:t>
            </a:r>
          </a:p>
          <a:p>
            <a:pPr marL="211138" indent="-211138" defTabSz="914400">
              <a:buFont typeface="Arial" charset="0"/>
              <a:buChar char="•"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Barely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 Detectable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 could barely detect this sensation.” </a:t>
            </a:r>
          </a:p>
          <a:p>
            <a:pPr marL="211138" indent="-211138" defTabSz="914400">
              <a:buFont typeface="Arial" charset="0"/>
              <a:buChar char="•"/>
              <a:defRPr/>
            </a:pPr>
            <a:r>
              <a:rPr lang="en-US" sz="2000" b="1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Weak: </a:t>
            </a:r>
            <a:r>
              <a:rPr lang="en-US" sz="2000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 feel that this sensation was weak.”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" panose="020B0502040204020203" pitchFamily="34" charset="0"/>
              <a:ea typeface="Helvetica Neue" charset="0"/>
              <a:cs typeface="Helvetica Neue" charset="0"/>
            </a:endParaRPr>
          </a:p>
          <a:p>
            <a:pPr marL="211138" marR="0" lvl="0" indent="-2111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Moderate: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 feel that this sensation 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was moderate.”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" panose="020B0502040204020203" pitchFamily="34" charset="0"/>
              <a:ea typeface="Helvetica Neue" charset="0"/>
              <a:cs typeface="Helvetica Neue" charset="0"/>
            </a:endParaRPr>
          </a:p>
          <a:p>
            <a:pPr marL="211138" marR="0" lvl="0" indent="-2111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Strong: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 feel that this sensation was intense.” </a:t>
            </a:r>
          </a:p>
          <a:p>
            <a:pPr marL="211138" marR="0" lvl="0" indent="-2111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Very </a:t>
            </a:r>
            <a:r>
              <a:rPr lang="en-US" sz="2000" b="1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Strong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“I feel that this sensation was very intense.” </a:t>
            </a:r>
          </a:p>
          <a:p>
            <a:pPr marL="211138" marR="0" lvl="0" indent="-2111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Strongest Imaginable</a:t>
            </a:r>
            <a:r>
              <a:rPr kumimoji="0" lang="en-US" sz="2000" b="1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 </a:t>
            </a:r>
            <a:r>
              <a:rPr lang="en-US" sz="2000" b="1" dirty="0">
                <a:latin typeface="Bahnschrift" panose="020B0502040204020203" pitchFamily="34" charset="0"/>
                <a:ea typeface="Helvetica Neue" charset="0"/>
                <a:cs typeface="Helvetica Neue" charset="0"/>
              </a:rPr>
              <a:t>Sensation of Any Kind: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Helvetica Neue" charset="0"/>
              </a:rPr>
              <a:t>“This sensation was so intense that it is the worst I have ever experienced.”</a:t>
            </a:r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id="{9343547E-245D-7C43-8EAE-F32B0E329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7175" y="435580"/>
            <a:ext cx="4337649" cy="46301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What to Expect </a:t>
            </a:r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3A0499BC-CFA1-7A41-8855-E6EE60867D86}"/>
              </a:ext>
            </a:extLst>
          </p:cNvPr>
          <p:cNvSpPr/>
          <p:nvPr/>
        </p:nvSpPr>
        <p:spPr>
          <a:xfrm>
            <a:off x="4237218" y="2011887"/>
            <a:ext cx="3717561" cy="1701847"/>
          </a:xfrm>
          <a:prstGeom prst="rt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044DCB8B-AA5D-034C-9F11-DD39A0F128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964" y="2113731"/>
            <a:ext cx="7669570" cy="2087565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DE65DFF-0E7A-EC41-A14F-9C3A98A8FCC6}"/>
              </a:ext>
            </a:extLst>
          </p:cNvPr>
          <p:cNvSpPr/>
          <p:nvPr/>
        </p:nvSpPr>
        <p:spPr>
          <a:xfrm>
            <a:off x="3833083" y="1437745"/>
            <a:ext cx="49872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intense was this overall?</a:t>
            </a:r>
          </a:p>
        </p:txBody>
      </p:sp>
      <p:pic>
        <p:nvPicPr>
          <p:cNvPr id="5" name="Project 3 - 3:15:22, 10.00 PM" descr="Project 3 - 3:15:22, 10.00 PM">
            <a:hlinkClick r:id="" action="ppaction://media"/>
            <a:extLst>
              <a:ext uri="{FF2B5EF4-FFF2-40B4-BE49-F238E27FC236}">
                <a16:creationId xmlns:a16="http://schemas.microsoft.com/office/drawing/2014/main" id="{50EAEBAE-0C91-F34B-8BAA-938BAD42B2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83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0">
        <p:fade/>
      </p:transition>
    </mc:Choice>
    <mc:Fallback xmlns="">
      <p:transition spd="med" advTm="3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052"/>
                            </p:stCondLst>
                            <p:childTnLst>
                              <p:par>
                                <p:cTn id="2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52"/>
                            </p:stCondLst>
                            <p:childTnLst>
                              <p:par>
                                <p:cTn id="3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3052"/>
                            </p:stCondLst>
                            <p:childTnLst>
                              <p:par>
                                <p:cTn id="3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3552"/>
                            </p:stCondLst>
                            <p:childTnLst>
                              <p:par>
                                <p:cTn id="41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4052"/>
                            </p:stCondLst>
                            <p:childTnLst>
                              <p:par>
                                <p:cTn id="4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4552"/>
                            </p:stCondLst>
                            <p:childTnLst>
                              <p:par>
                                <p:cTn id="4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52"/>
                            </p:stCondLst>
                            <p:childTnLst>
                              <p:par>
                                <p:cTn id="5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9" grpId="0" uiExpand="1" build="allAtOnce"/>
      <p:bldP spid="18" grpId="0"/>
      <p:bldP spid="10" grpId="0" animBg="1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131220D-502A-6F40-B68F-AE99227904BC}"/>
              </a:ext>
            </a:extLst>
          </p:cNvPr>
          <p:cNvSpPr/>
          <p:nvPr/>
        </p:nvSpPr>
        <p:spPr>
          <a:xfrm>
            <a:off x="5923790" y="2599350"/>
            <a:ext cx="3717561" cy="1701847"/>
          </a:xfrm>
          <a:prstGeom prst="rt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D613D82E-F0F1-F540-BF50-33C46B726802}"/>
              </a:ext>
            </a:extLst>
          </p:cNvPr>
          <p:cNvSpPr/>
          <p:nvPr/>
        </p:nvSpPr>
        <p:spPr>
          <a:xfrm>
            <a:off x="2206229" y="2592191"/>
            <a:ext cx="3717561" cy="1701847"/>
          </a:xfrm>
          <a:prstGeom prst="rt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923790" y="724467"/>
            <a:ext cx="18473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>
              <a:defRPr/>
            </a:pPr>
            <a:endParaRPr lang="en-US" sz="3200" dirty="0">
              <a:solidFill>
                <a:srgbClr val="0070C0"/>
              </a:solidFill>
              <a:latin typeface="Garamond" panose="02020404030301010803" pitchFamily="18" charset="0"/>
              <a:ea typeface="Helvetica Neue" charset="0"/>
              <a:cs typeface="Helvetica Neue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Garamond" panose="02020404030301010803" pitchFamily="18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96523" y="422016"/>
            <a:ext cx="11013820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This is an example of a scale rating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comfort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.</a:t>
            </a:r>
            <a:r>
              <a:rPr kumimoji="0" lang="en-US" sz="2800" b="0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" panose="020B0502040204020203" pitchFamily="34" charset="0"/>
              <a:ea typeface="Helvetica Neue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65AE5D-C9B0-A24C-9E61-C7EA827010DF}"/>
              </a:ext>
            </a:extLst>
          </p:cNvPr>
          <p:cNvSpPr/>
          <p:nvPr/>
        </p:nvSpPr>
        <p:spPr>
          <a:xfrm>
            <a:off x="1316736" y="1831175"/>
            <a:ext cx="4607054" cy="33381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B22773-D7CC-D44A-A5B8-BB89579E4717}"/>
              </a:ext>
            </a:extLst>
          </p:cNvPr>
          <p:cNvSpPr/>
          <p:nvPr/>
        </p:nvSpPr>
        <p:spPr>
          <a:xfrm>
            <a:off x="9666751" y="1697784"/>
            <a:ext cx="5498965" cy="34420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Diagram, text&#10;&#10;Description automatically generated">
            <a:extLst>
              <a:ext uri="{FF2B5EF4-FFF2-40B4-BE49-F238E27FC236}">
                <a16:creationId xmlns:a16="http://schemas.microsoft.com/office/drawing/2014/main" id="{6477A22F-239D-B846-A2CE-FAE31B2585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80" y="1998359"/>
            <a:ext cx="11263220" cy="3141443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CE0536C-D380-A34B-A0A7-443FF09FFA9E}"/>
              </a:ext>
            </a:extLst>
          </p:cNvPr>
          <p:cNvSpPr/>
          <p:nvPr/>
        </p:nvSpPr>
        <p:spPr>
          <a:xfrm>
            <a:off x="589090" y="5776902"/>
            <a:ext cx="110138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Once in the scanner you can use the </a:t>
            </a:r>
            <a:r>
              <a:rPr lang="en-US" sz="2800" dirty="0">
                <a:solidFill>
                  <a:srgbClr val="FF0000"/>
                </a:solidFill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trackball</a:t>
            </a:r>
            <a:r>
              <a:rPr lang="en-US" sz="2800" dirty="0">
                <a:latin typeface="Bahnschrift" panose="020B0502040204020203" pitchFamily="34" charset="0"/>
                <a:ea typeface="Helvetica Neue" charset="0"/>
                <a:cs typeface="Calibri" panose="020F0502020204030204" pitchFamily="34" charset="0"/>
              </a:rPr>
              <a:t> to resize the triangle and click to submit your rating. </a:t>
            </a:r>
            <a:endParaRPr lang="en-US" sz="2800" dirty="0">
              <a:latin typeface="Bahnschrift" panose="020B0502040204020203" pitchFamily="34" charset="0"/>
            </a:endParaRPr>
          </a:p>
        </p:txBody>
      </p:sp>
      <p:pic>
        <p:nvPicPr>
          <p:cNvPr id="18" name="4 of whatever.mp3" descr="4 of whatever.mp3">
            <a:hlinkClick r:id="" action="ppaction://media"/>
            <a:extLst>
              <a:ext uri="{FF2B5EF4-FFF2-40B4-BE49-F238E27FC236}">
                <a16:creationId xmlns:a16="http://schemas.microsoft.com/office/drawing/2014/main" id="{47042171-F302-D449-856C-7702AD34832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79200" y="6044294"/>
            <a:ext cx="812800" cy="8128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7D46AEB-7564-492B-8715-5590A00825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429205" y="4827829"/>
            <a:ext cx="1173899" cy="11738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030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2000">
        <p:fade/>
      </p:transition>
    </mc:Choice>
    <mc:Fallback xmlns="">
      <p:transition spd="med" advClick="0" advTm="1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3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4600"/>
                                  </p:stCondLst>
                                  <p:childTnLst>
                                    <p:animMotion origin="layout" path="M 6.25E-7 3.7037E-7 L -0.30495 0.00162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47" y="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10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animMotion origin="layout" path="M 5E-6 4.81481E-6 L -0.37188 -0.01019 " pathEditMode="relative" rAng="0" ptsTypes="AA">
                                      <p:cBhvr>
                                        <p:cTn id="16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594" y="-50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1" grpId="0" animBg="1"/>
      <p:bldP spid="20" grpId="0" animBg="1"/>
      <p:bldP spid="13" grpId="0" animBg="1"/>
      <p:bldP spid="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3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3.2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24496</TotalTime>
  <Words>463</Words>
  <Application>Microsoft Office PowerPoint</Application>
  <PresentationFormat>Widescreen</PresentationFormat>
  <Paragraphs>43</Paragraphs>
  <Slides>12</Slides>
  <Notes>5</Notes>
  <HiddenSlides>0</HiddenSlides>
  <MMClips>12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Bahnschrift</vt:lpstr>
      <vt:lpstr>Calibri</vt:lpstr>
      <vt:lpstr>Calibri Light</vt:lpstr>
      <vt:lpstr>Garamond</vt:lpstr>
      <vt:lpstr>Helvetica</vt:lpstr>
      <vt:lpstr>Office Theme</vt:lpstr>
      <vt:lpstr>PowerPoint Presentation</vt:lpstr>
      <vt:lpstr>Welcome  The following presentation will guide you through how to respond to our rating scales.</vt:lpstr>
      <vt:lpstr>PowerPoint Presentation</vt:lpstr>
      <vt:lpstr>PowerPoint Presentation</vt:lpstr>
      <vt:lpstr>PowerPoint Presentation</vt:lpstr>
      <vt:lpstr>PowerPoint Presentation</vt:lpstr>
      <vt:lpstr>What to Expect </vt:lpstr>
      <vt:lpstr>What to Expect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Sun</dc:creator>
  <cp:lastModifiedBy>Michael Sun</cp:lastModifiedBy>
  <cp:revision>26</cp:revision>
  <dcterms:created xsi:type="dcterms:W3CDTF">2022-01-18T02:14:53Z</dcterms:created>
  <dcterms:modified xsi:type="dcterms:W3CDTF">2023-10-06T00:56:16Z</dcterms:modified>
</cp:coreProperties>
</file>

<file path=docProps/thumbnail.jpeg>
</file>